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75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78" r:id="rId17"/>
    <p:sldId id="279" r:id="rId18"/>
    <p:sldId id="293" r:id="rId19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5CA535-EDF9-488F-81D8-BE5A061CA7AC}" v="1" dt="2021-11-26T14:43:06.0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AD-412A-4422-A9C7-189CF045FF6E}" type="datetimeFigureOut">
              <a:rPr lang="fr-CA" smtClean="0"/>
              <a:t>2022-05-20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11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AD-412A-4422-A9C7-189CF045FF6E}" type="datetimeFigureOut">
              <a:rPr lang="fr-CA" smtClean="0"/>
              <a:t>2022-05-20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85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AD-412A-4422-A9C7-189CF045FF6E}" type="datetimeFigureOut">
              <a:rPr lang="fr-CA" smtClean="0"/>
              <a:t>2022-05-20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22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AD-412A-4422-A9C7-189CF045FF6E}" type="datetimeFigureOut">
              <a:rPr lang="fr-CA" smtClean="0"/>
              <a:t>2022-05-20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33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AD-412A-4422-A9C7-189CF045FF6E}" type="datetimeFigureOut">
              <a:rPr lang="fr-CA" smtClean="0"/>
              <a:t>2022-05-20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08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AD-412A-4422-A9C7-189CF045FF6E}" type="datetimeFigureOut">
              <a:rPr lang="fr-CA" smtClean="0"/>
              <a:t>2022-05-20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58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AD-412A-4422-A9C7-189CF045FF6E}" type="datetimeFigureOut">
              <a:rPr lang="fr-CA" smtClean="0"/>
              <a:t>2022-05-20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14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AD-412A-4422-A9C7-189CF045FF6E}" type="datetimeFigureOut">
              <a:rPr lang="fr-CA" smtClean="0"/>
              <a:t>2022-05-20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72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AD-412A-4422-A9C7-189CF045FF6E}" type="datetimeFigureOut">
              <a:rPr lang="fr-CA" smtClean="0"/>
              <a:t>2022-05-20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951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AD-412A-4422-A9C7-189CF045FF6E}" type="datetimeFigureOut">
              <a:rPr lang="fr-CA" smtClean="0"/>
              <a:t>2022-05-20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40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D3A83AD-412A-4422-A9C7-189CF045FF6E}" type="datetimeFigureOut">
              <a:rPr lang="fr-CA" smtClean="0"/>
              <a:t>2022-05-20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74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A83AD-412A-4422-A9C7-189CF045FF6E}" type="datetimeFigureOut">
              <a:rPr lang="fr-CA" smtClean="0"/>
              <a:t>2022-05-20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04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hyperlink" Target="https://creativecommons.org/licenses/by-nc-nd/3.0/" TargetMode="External"/><Relationship Id="rId5" Type="http://schemas.openxmlformats.org/officeDocument/2006/relationships/image" Target="../media/image28.png"/><Relationship Id="rId10" Type="http://schemas.openxmlformats.org/officeDocument/2006/relationships/hyperlink" Target="https://boiteabonbecs.blogspot.com/2012/07/hourra.html" TargetMode="External"/><Relationship Id="rId4" Type="http://schemas.openxmlformats.org/officeDocument/2006/relationships/image" Target="../media/image27.png"/><Relationship Id="rId9" Type="http://schemas.openxmlformats.org/officeDocument/2006/relationships/image" Target="../media/image32.jpg"/><Relationship Id="rId1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s://commons.wikimedia.org/wiki/File:Symbol_Resin_Code_6_PS.svg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AECA56-35B0-47B8-8F7F-4AF226FECE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JEU</a:t>
            </a:r>
            <a:br>
              <a:rPr lang="fr-CA" dirty="0"/>
            </a:br>
            <a:r>
              <a:rPr lang="fr-CA" dirty="0"/>
              <a:t>DÉCOUVRE LE BON BAC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0E09DE-6655-4FC3-98A5-ED2DE46DEE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Niveau 4 – pour les Élèves du 3</a:t>
            </a:r>
            <a:r>
              <a:rPr lang="fr-CA" baseline="30000" dirty="0"/>
              <a:t>e</a:t>
            </a:r>
            <a:r>
              <a:rPr lang="fr-CA" dirty="0"/>
              <a:t> cycle DU PRIMAIRE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8B3E344-316A-4BD8-85CE-F539189AE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246" y="5293636"/>
            <a:ext cx="122540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9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F9E1D-C604-47B7-8D45-6F2F2C82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Cendre de poêle refroidies</a:t>
            </a: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1E49422-F68A-4474-BDFD-54A0BDF819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1579" y="2389849"/>
          <a:ext cx="9604374" cy="222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729">
                  <a:extLst>
                    <a:ext uri="{9D8B030D-6E8A-4147-A177-3AD203B41FA5}">
                      <a16:colId xmlns:a16="http://schemas.microsoft.com/office/drawing/2014/main" val="3134785571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33493236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1358704588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764032883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4222707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85182775"/>
                    </a:ext>
                  </a:extLst>
                </a:gridCol>
              </a:tblGrid>
              <a:tr h="2224182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099843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CCDA39BE-AB7F-4457-A455-B14B79EC6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192" y="2680685"/>
            <a:ext cx="1335140" cy="16277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49AD5CF-567A-46CB-B76F-39B004E4B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7" r="11030"/>
          <a:stretch/>
        </p:blipFill>
        <p:spPr>
          <a:xfrm>
            <a:off x="3238097" y="2658231"/>
            <a:ext cx="1335140" cy="16277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D6790D1-9A23-4B53-9AC1-310F20BB8A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29" r="6466"/>
          <a:stretch/>
        </p:blipFill>
        <p:spPr>
          <a:xfrm>
            <a:off x="4722318" y="2680685"/>
            <a:ext cx="1432447" cy="163410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4977CE0-A0F6-47EA-A552-4D451FCE7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666" y="2690846"/>
            <a:ext cx="1587423" cy="16221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D5B9DD2-21D2-466A-BE62-C37F59B31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095" y="3130948"/>
            <a:ext cx="1395560" cy="43534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15C1E56-E593-4A3F-A6AD-2DC7C0DAE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9736" y="2690845"/>
            <a:ext cx="1545144" cy="158549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5AB7B85-4BB8-4205-93EA-63243373FDC1}"/>
              </a:ext>
            </a:extLst>
          </p:cNvPr>
          <p:cNvSpPr txBox="1"/>
          <p:nvPr/>
        </p:nvSpPr>
        <p:spPr>
          <a:xfrm>
            <a:off x="6274666" y="2355890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8000"/>
                </a:solidFill>
              </a:rPr>
              <a:t>ÉCOCENTRE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48647AC-2765-439D-98A0-0C1F5FDF6E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598" y="5291415"/>
            <a:ext cx="1225402" cy="76206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9907A52-5D55-4463-8479-973BDEDE8CFD}"/>
              </a:ext>
            </a:extLst>
          </p:cNvPr>
          <p:cNvSpPr txBox="1"/>
          <p:nvPr/>
        </p:nvSpPr>
        <p:spPr>
          <a:xfrm>
            <a:off x="1610377" y="2355890"/>
            <a:ext cx="142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2">
                    <a:lumMod val="25000"/>
                  </a:schemeClr>
                </a:solidFill>
              </a:rPr>
              <a:t>BAC BRUN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5431A9F-CA95-4373-9724-76ACF696C6C1}"/>
              </a:ext>
            </a:extLst>
          </p:cNvPr>
          <p:cNvSpPr txBox="1"/>
          <p:nvPr/>
        </p:nvSpPr>
        <p:spPr>
          <a:xfrm>
            <a:off x="3219461" y="2355890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70C0"/>
                </a:solidFill>
              </a:rPr>
              <a:t>BAC BLEU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245E09B-1273-4A6D-8FA1-D96199D975B5}"/>
              </a:ext>
            </a:extLst>
          </p:cNvPr>
          <p:cNvSpPr txBox="1"/>
          <p:nvPr/>
        </p:nvSpPr>
        <p:spPr>
          <a:xfrm>
            <a:off x="4829518" y="2352291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 NOIR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406818E-C3E7-4CCA-B557-5F8F53A61527}"/>
              </a:ext>
            </a:extLst>
          </p:cNvPr>
          <p:cNvSpPr txBox="1"/>
          <p:nvPr/>
        </p:nvSpPr>
        <p:spPr>
          <a:xfrm>
            <a:off x="7842513" y="2379669"/>
            <a:ext cx="1637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kern="800" spc="-100" dirty="0">
                <a:solidFill>
                  <a:srgbClr val="00B050"/>
                </a:solidFill>
              </a:rPr>
              <a:t>CONSIGNABLE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260C9D5-5286-4275-904E-D0914C1015DD}"/>
              </a:ext>
            </a:extLst>
          </p:cNvPr>
          <p:cNvSpPr txBox="1"/>
          <p:nvPr/>
        </p:nvSpPr>
        <p:spPr>
          <a:xfrm>
            <a:off x="9491193" y="2379669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spc="-100" dirty="0">
                <a:solidFill>
                  <a:srgbClr val="FFFF00"/>
                </a:solidFill>
              </a:rPr>
              <a:t>RÉ-EMPLOYER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557974C-0426-4960-8E9A-2D875186C4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26402" y="159909"/>
            <a:ext cx="1373334" cy="16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5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F9E1D-C604-47B7-8D45-6F2F2C82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Bicyclette trop petite pour toi</a:t>
            </a: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1E49422-F68A-4474-BDFD-54A0BDF819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1579" y="2389849"/>
          <a:ext cx="9604374" cy="222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729">
                  <a:extLst>
                    <a:ext uri="{9D8B030D-6E8A-4147-A177-3AD203B41FA5}">
                      <a16:colId xmlns:a16="http://schemas.microsoft.com/office/drawing/2014/main" val="3134785571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33493236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1358704588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764032883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4222707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85182775"/>
                    </a:ext>
                  </a:extLst>
                </a:gridCol>
              </a:tblGrid>
              <a:tr h="2224182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099843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CCDA39BE-AB7F-4457-A455-B14B79EC6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192" y="2680685"/>
            <a:ext cx="1335140" cy="16277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49AD5CF-567A-46CB-B76F-39B004E4B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7" r="11030"/>
          <a:stretch/>
        </p:blipFill>
        <p:spPr>
          <a:xfrm>
            <a:off x="3219461" y="2690845"/>
            <a:ext cx="1335140" cy="16277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D6790D1-9A23-4B53-9AC1-310F20BB8A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29" r="6466"/>
          <a:stretch/>
        </p:blipFill>
        <p:spPr>
          <a:xfrm>
            <a:off x="4722318" y="2680685"/>
            <a:ext cx="1432447" cy="163410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4977CE0-A0F6-47EA-A552-4D451FCE7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666" y="2690846"/>
            <a:ext cx="1587423" cy="16221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D5B9DD2-21D2-466A-BE62-C37F59B31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095" y="3130948"/>
            <a:ext cx="1395560" cy="43534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15C1E56-E593-4A3F-A6AD-2DC7C0DAE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9736" y="2690845"/>
            <a:ext cx="1545144" cy="158549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5AB7B85-4BB8-4205-93EA-63243373FDC1}"/>
              </a:ext>
            </a:extLst>
          </p:cNvPr>
          <p:cNvSpPr txBox="1"/>
          <p:nvPr/>
        </p:nvSpPr>
        <p:spPr>
          <a:xfrm>
            <a:off x="6274666" y="2355890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8000"/>
                </a:solidFill>
              </a:rPr>
              <a:t>ÉCOCENTRE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48647AC-2765-439D-98A0-0C1F5FDF6E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598" y="5291415"/>
            <a:ext cx="1225402" cy="76206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9907A52-5D55-4463-8479-973BDEDE8CFD}"/>
              </a:ext>
            </a:extLst>
          </p:cNvPr>
          <p:cNvSpPr txBox="1"/>
          <p:nvPr/>
        </p:nvSpPr>
        <p:spPr>
          <a:xfrm>
            <a:off x="1610377" y="2355890"/>
            <a:ext cx="142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2">
                    <a:lumMod val="25000"/>
                  </a:schemeClr>
                </a:solidFill>
              </a:rPr>
              <a:t>BAC BRUN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5431A9F-CA95-4373-9724-76ACF696C6C1}"/>
              </a:ext>
            </a:extLst>
          </p:cNvPr>
          <p:cNvSpPr txBox="1"/>
          <p:nvPr/>
        </p:nvSpPr>
        <p:spPr>
          <a:xfrm>
            <a:off x="3219461" y="2355890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70C0"/>
                </a:solidFill>
              </a:rPr>
              <a:t>BAC BLEU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245E09B-1273-4A6D-8FA1-D96199D975B5}"/>
              </a:ext>
            </a:extLst>
          </p:cNvPr>
          <p:cNvSpPr txBox="1"/>
          <p:nvPr/>
        </p:nvSpPr>
        <p:spPr>
          <a:xfrm>
            <a:off x="4829518" y="2352291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 NOIR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406818E-C3E7-4CCA-B557-5F8F53A61527}"/>
              </a:ext>
            </a:extLst>
          </p:cNvPr>
          <p:cNvSpPr txBox="1"/>
          <p:nvPr/>
        </p:nvSpPr>
        <p:spPr>
          <a:xfrm>
            <a:off x="7842513" y="2379669"/>
            <a:ext cx="1637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kern="800" spc="-100" dirty="0">
                <a:solidFill>
                  <a:srgbClr val="00B050"/>
                </a:solidFill>
              </a:rPr>
              <a:t>CONSIGNABLE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260C9D5-5286-4275-904E-D0914C1015DD}"/>
              </a:ext>
            </a:extLst>
          </p:cNvPr>
          <p:cNvSpPr txBox="1"/>
          <p:nvPr/>
        </p:nvSpPr>
        <p:spPr>
          <a:xfrm>
            <a:off x="9491193" y="2379669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spc="-100" dirty="0">
                <a:solidFill>
                  <a:srgbClr val="FFFF00"/>
                </a:solidFill>
              </a:rPr>
              <a:t>RÉ-EMPLOYER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D5D2B3D-43D1-4C44-BB83-3A77A0C310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5443" y="268424"/>
            <a:ext cx="2094766" cy="13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F9E1D-C604-47B7-8D45-6F2F2C82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Vieilles ampoules ou</a:t>
            </a:r>
            <a:br>
              <a:rPr lang="fr-CA" dirty="0"/>
            </a:br>
            <a:r>
              <a:rPr lang="fr-CA" dirty="0"/>
              <a:t>vieux néons</a:t>
            </a: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1E49422-F68A-4474-BDFD-54A0BDF819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1579" y="2389849"/>
          <a:ext cx="9604374" cy="222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729">
                  <a:extLst>
                    <a:ext uri="{9D8B030D-6E8A-4147-A177-3AD203B41FA5}">
                      <a16:colId xmlns:a16="http://schemas.microsoft.com/office/drawing/2014/main" val="3134785571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33493236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1358704588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764032883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4222707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85182775"/>
                    </a:ext>
                  </a:extLst>
                </a:gridCol>
              </a:tblGrid>
              <a:tr h="2224182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099843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CCDA39BE-AB7F-4457-A455-B14B79EC6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192" y="2680685"/>
            <a:ext cx="1335140" cy="16277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49AD5CF-567A-46CB-B76F-39B004E4B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7" r="11030"/>
          <a:stretch/>
        </p:blipFill>
        <p:spPr>
          <a:xfrm>
            <a:off x="3219461" y="2690845"/>
            <a:ext cx="1335140" cy="16277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D6790D1-9A23-4B53-9AC1-310F20BB8A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29" r="6466"/>
          <a:stretch/>
        </p:blipFill>
        <p:spPr>
          <a:xfrm>
            <a:off x="4722318" y="2680685"/>
            <a:ext cx="1432447" cy="163410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4977CE0-A0F6-47EA-A552-4D451FCE7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666" y="2690846"/>
            <a:ext cx="1587423" cy="16221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D5B9DD2-21D2-466A-BE62-C37F59B31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095" y="3130948"/>
            <a:ext cx="1395560" cy="43534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15C1E56-E593-4A3F-A6AD-2DC7C0DAE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9736" y="2690845"/>
            <a:ext cx="1545144" cy="158549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5AB7B85-4BB8-4205-93EA-63243373FDC1}"/>
              </a:ext>
            </a:extLst>
          </p:cNvPr>
          <p:cNvSpPr txBox="1"/>
          <p:nvPr/>
        </p:nvSpPr>
        <p:spPr>
          <a:xfrm>
            <a:off x="6274666" y="2355890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8000"/>
                </a:solidFill>
              </a:rPr>
              <a:t>ÉCOCENTRE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48647AC-2765-439D-98A0-0C1F5FDF6E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598" y="5291415"/>
            <a:ext cx="1225402" cy="76206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9907A52-5D55-4463-8479-973BDEDE8CFD}"/>
              </a:ext>
            </a:extLst>
          </p:cNvPr>
          <p:cNvSpPr txBox="1"/>
          <p:nvPr/>
        </p:nvSpPr>
        <p:spPr>
          <a:xfrm>
            <a:off x="1610377" y="2355890"/>
            <a:ext cx="142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2">
                    <a:lumMod val="25000"/>
                  </a:schemeClr>
                </a:solidFill>
              </a:rPr>
              <a:t>BAC BRUN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5431A9F-CA95-4373-9724-76ACF696C6C1}"/>
              </a:ext>
            </a:extLst>
          </p:cNvPr>
          <p:cNvSpPr txBox="1"/>
          <p:nvPr/>
        </p:nvSpPr>
        <p:spPr>
          <a:xfrm>
            <a:off x="3219461" y="2355890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70C0"/>
                </a:solidFill>
              </a:rPr>
              <a:t>BAC BLEU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245E09B-1273-4A6D-8FA1-D96199D975B5}"/>
              </a:ext>
            </a:extLst>
          </p:cNvPr>
          <p:cNvSpPr txBox="1"/>
          <p:nvPr/>
        </p:nvSpPr>
        <p:spPr>
          <a:xfrm>
            <a:off x="4829518" y="2352291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 NOIR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406818E-C3E7-4CCA-B557-5F8F53A61527}"/>
              </a:ext>
            </a:extLst>
          </p:cNvPr>
          <p:cNvSpPr txBox="1"/>
          <p:nvPr/>
        </p:nvSpPr>
        <p:spPr>
          <a:xfrm>
            <a:off x="7842513" y="2379669"/>
            <a:ext cx="1637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kern="800" spc="-100" dirty="0">
                <a:solidFill>
                  <a:srgbClr val="00B050"/>
                </a:solidFill>
              </a:rPr>
              <a:t>CONSIGNABLE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260C9D5-5286-4275-904E-D0914C1015DD}"/>
              </a:ext>
            </a:extLst>
          </p:cNvPr>
          <p:cNvSpPr txBox="1"/>
          <p:nvPr/>
        </p:nvSpPr>
        <p:spPr>
          <a:xfrm>
            <a:off x="9491193" y="2379669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spc="-100" dirty="0">
                <a:solidFill>
                  <a:srgbClr val="FFFF00"/>
                </a:solidFill>
              </a:rPr>
              <a:t>RÉ-EMPLOYER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5B60CE6-2B02-4C22-9D25-BCF5F9A973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6536" y="323783"/>
            <a:ext cx="1408776" cy="140877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CD418D5-CAD1-40F9-A24E-E3289357D0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57393" y="323783"/>
            <a:ext cx="1887487" cy="140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0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F9E1D-C604-47B7-8D45-6F2F2C82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Emballage cadeau</a:t>
            </a:r>
            <a:br>
              <a:rPr lang="fr-CA" dirty="0"/>
            </a:br>
            <a:r>
              <a:rPr lang="fr-CA" dirty="0"/>
              <a:t>en papier métallique</a:t>
            </a: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1E49422-F68A-4474-BDFD-54A0BDF819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1579" y="2389849"/>
          <a:ext cx="9604374" cy="222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729">
                  <a:extLst>
                    <a:ext uri="{9D8B030D-6E8A-4147-A177-3AD203B41FA5}">
                      <a16:colId xmlns:a16="http://schemas.microsoft.com/office/drawing/2014/main" val="3134785571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33493236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1358704588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764032883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4222707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85182775"/>
                    </a:ext>
                  </a:extLst>
                </a:gridCol>
              </a:tblGrid>
              <a:tr h="2224182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099843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CCDA39BE-AB7F-4457-A455-B14B79EC6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192" y="2680685"/>
            <a:ext cx="1335140" cy="16277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49AD5CF-567A-46CB-B76F-39B004E4B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7" r="11030"/>
          <a:stretch/>
        </p:blipFill>
        <p:spPr>
          <a:xfrm>
            <a:off x="3219461" y="2690845"/>
            <a:ext cx="1335140" cy="16277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D6790D1-9A23-4B53-9AC1-310F20BB8A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29" r="6466"/>
          <a:stretch/>
        </p:blipFill>
        <p:spPr>
          <a:xfrm>
            <a:off x="4735539" y="2655924"/>
            <a:ext cx="1432447" cy="163410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4977CE0-A0F6-47EA-A552-4D451FCE7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666" y="2690846"/>
            <a:ext cx="1587423" cy="16221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D5B9DD2-21D2-466A-BE62-C37F59B31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095" y="3130948"/>
            <a:ext cx="1395560" cy="43534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15C1E56-E593-4A3F-A6AD-2DC7C0DAE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9736" y="2690845"/>
            <a:ext cx="1545144" cy="158549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5AB7B85-4BB8-4205-93EA-63243373FDC1}"/>
              </a:ext>
            </a:extLst>
          </p:cNvPr>
          <p:cNvSpPr txBox="1"/>
          <p:nvPr/>
        </p:nvSpPr>
        <p:spPr>
          <a:xfrm>
            <a:off x="6274666" y="2355890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8000"/>
                </a:solidFill>
              </a:rPr>
              <a:t>ÉCOCENTRE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48647AC-2765-439D-98A0-0C1F5FDF6E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598" y="5291415"/>
            <a:ext cx="1225402" cy="76206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9907A52-5D55-4463-8479-973BDEDE8CFD}"/>
              </a:ext>
            </a:extLst>
          </p:cNvPr>
          <p:cNvSpPr txBox="1"/>
          <p:nvPr/>
        </p:nvSpPr>
        <p:spPr>
          <a:xfrm>
            <a:off x="1610377" y="2355890"/>
            <a:ext cx="142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2">
                    <a:lumMod val="25000"/>
                  </a:schemeClr>
                </a:solidFill>
              </a:rPr>
              <a:t>BAC BRUN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5431A9F-CA95-4373-9724-76ACF696C6C1}"/>
              </a:ext>
            </a:extLst>
          </p:cNvPr>
          <p:cNvSpPr txBox="1"/>
          <p:nvPr/>
        </p:nvSpPr>
        <p:spPr>
          <a:xfrm>
            <a:off x="3219461" y="2355890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70C0"/>
                </a:solidFill>
              </a:rPr>
              <a:t>BAC BLEU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245E09B-1273-4A6D-8FA1-D96199D975B5}"/>
              </a:ext>
            </a:extLst>
          </p:cNvPr>
          <p:cNvSpPr txBox="1"/>
          <p:nvPr/>
        </p:nvSpPr>
        <p:spPr>
          <a:xfrm>
            <a:off x="4829518" y="2352291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 NOIR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406818E-C3E7-4CCA-B557-5F8F53A61527}"/>
              </a:ext>
            </a:extLst>
          </p:cNvPr>
          <p:cNvSpPr txBox="1"/>
          <p:nvPr/>
        </p:nvSpPr>
        <p:spPr>
          <a:xfrm>
            <a:off x="7842513" y="2379669"/>
            <a:ext cx="1637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kern="800" spc="-100" dirty="0">
                <a:solidFill>
                  <a:srgbClr val="00B050"/>
                </a:solidFill>
              </a:rPr>
              <a:t>CONSIGNABLE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260C9D5-5286-4275-904E-D0914C1015DD}"/>
              </a:ext>
            </a:extLst>
          </p:cNvPr>
          <p:cNvSpPr txBox="1"/>
          <p:nvPr/>
        </p:nvSpPr>
        <p:spPr>
          <a:xfrm>
            <a:off x="9491193" y="2379669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spc="-100" dirty="0">
                <a:solidFill>
                  <a:srgbClr val="FFFF00"/>
                </a:solidFill>
              </a:rPr>
              <a:t>RÉ-EMPLOYER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1E8CCF0-8EA5-4FF4-A76D-D7AE49F328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4664" y="210560"/>
            <a:ext cx="1998888" cy="155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4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F9E1D-C604-47B7-8D45-6F2F2C82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Papier hygiénique</a:t>
            </a: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1E49422-F68A-4474-BDFD-54A0BDF819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1579" y="2389849"/>
          <a:ext cx="9604374" cy="222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729">
                  <a:extLst>
                    <a:ext uri="{9D8B030D-6E8A-4147-A177-3AD203B41FA5}">
                      <a16:colId xmlns:a16="http://schemas.microsoft.com/office/drawing/2014/main" val="3134785571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33493236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1358704588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764032883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4222707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85182775"/>
                    </a:ext>
                  </a:extLst>
                </a:gridCol>
              </a:tblGrid>
              <a:tr h="2224182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099843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CCDA39BE-AB7F-4457-A455-B14B79EC6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377" y="2648566"/>
            <a:ext cx="1335140" cy="16277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49AD5CF-567A-46CB-B76F-39B004E4B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7" r="11030"/>
          <a:stretch/>
        </p:blipFill>
        <p:spPr>
          <a:xfrm>
            <a:off x="3219461" y="2690845"/>
            <a:ext cx="1335140" cy="16277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D6790D1-9A23-4B53-9AC1-310F20BB8A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29" r="6466"/>
          <a:stretch/>
        </p:blipFill>
        <p:spPr>
          <a:xfrm>
            <a:off x="4722318" y="2680685"/>
            <a:ext cx="1432447" cy="163410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4977CE0-A0F6-47EA-A552-4D451FCE7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666" y="2690846"/>
            <a:ext cx="1587423" cy="16221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D5B9DD2-21D2-466A-BE62-C37F59B31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095" y="3130948"/>
            <a:ext cx="1395560" cy="43534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15C1E56-E593-4A3F-A6AD-2DC7C0DAE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9736" y="2690845"/>
            <a:ext cx="1545144" cy="158549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5AB7B85-4BB8-4205-93EA-63243373FDC1}"/>
              </a:ext>
            </a:extLst>
          </p:cNvPr>
          <p:cNvSpPr txBox="1"/>
          <p:nvPr/>
        </p:nvSpPr>
        <p:spPr>
          <a:xfrm>
            <a:off x="6274666" y="2355890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8000"/>
                </a:solidFill>
              </a:rPr>
              <a:t>ÉCOCENTRE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48647AC-2765-439D-98A0-0C1F5FDF6E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598" y="5291415"/>
            <a:ext cx="1225402" cy="76206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9907A52-5D55-4463-8479-973BDEDE8CFD}"/>
              </a:ext>
            </a:extLst>
          </p:cNvPr>
          <p:cNvSpPr txBox="1"/>
          <p:nvPr/>
        </p:nvSpPr>
        <p:spPr>
          <a:xfrm>
            <a:off x="1610377" y="2355890"/>
            <a:ext cx="142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2">
                    <a:lumMod val="25000"/>
                  </a:schemeClr>
                </a:solidFill>
              </a:rPr>
              <a:t>BAC BRUN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5431A9F-CA95-4373-9724-76ACF696C6C1}"/>
              </a:ext>
            </a:extLst>
          </p:cNvPr>
          <p:cNvSpPr txBox="1"/>
          <p:nvPr/>
        </p:nvSpPr>
        <p:spPr>
          <a:xfrm>
            <a:off x="3219461" y="2355890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70C0"/>
                </a:solidFill>
              </a:rPr>
              <a:t>BAC BLEU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245E09B-1273-4A6D-8FA1-D96199D975B5}"/>
              </a:ext>
            </a:extLst>
          </p:cNvPr>
          <p:cNvSpPr txBox="1"/>
          <p:nvPr/>
        </p:nvSpPr>
        <p:spPr>
          <a:xfrm>
            <a:off x="4829518" y="2352291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 NOIR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406818E-C3E7-4CCA-B557-5F8F53A61527}"/>
              </a:ext>
            </a:extLst>
          </p:cNvPr>
          <p:cNvSpPr txBox="1"/>
          <p:nvPr/>
        </p:nvSpPr>
        <p:spPr>
          <a:xfrm>
            <a:off x="7842513" y="2379669"/>
            <a:ext cx="1637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kern="800" spc="-100" dirty="0">
                <a:solidFill>
                  <a:srgbClr val="00B050"/>
                </a:solidFill>
              </a:rPr>
              <a:t>CONSIGNABLE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260C9D5-5286-4275-904E-D0914C1015DD}"/>
              </a:ext>
            </a:extLst>
          </p:cNvPr>
          <p:cNvSpPr txBox="1"/>
          <p:nvPr/>
        </p:nvSpPr>
        <p:spPr>
          <a:xfrm>
            <a:off x="9491193" y="2379669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spc="-100" dirty="0">
                <a:solidFill>
                  <a:srgbClr val="FFFF00"/>
                </a:solidFill>
              </a:rPr>
              <a:t>RÉ-EMPLOYER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310C927-6404-4E12-ADED-DD77A66098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0801" y="146540"/>
            <a:ext cx="2448587" cy="162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5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F9E1D-C604-47B7-8D45-6F2F2C82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Os de poulet</a:t>
            </a: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1E49422-F68A-4474-BDFD-54A0BDF819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1579" y="2389849"/>
          <a:ext cx="9604374" cy="222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729">
                  <a:extLst>
                    <a:ext uri="{9D8B030D-6E8A-4147-A177-3AD203B41FA5}">
                      <a16:colId xmlns:a16="http://schemas.microsoft.com/office/drawing/2014/main" val="3134785571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33493236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1358704588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764032883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4222707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85182775"/>
                    </a:ext>
                  </a:extLst>
                </a:gridCol>
              </a:tblGrid>
              <a:tr h="2224182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099843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CCDA39BE-AB7F-4457-A455-B14B79EC6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192" y="2680685"/>
            <a:ext cx="1335140" cy="16277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49AD5CF-567A-46CB-B76F-39B004E4B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7" r="11030"/>
          <a:stretch/>
        </p:blipFill>
        <p:spPr>
          <a:xfrm>
            <a:off x="3219461" y="2690845"/>
            <a:ext cx="1335140" cy="16277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D6790D1-9A23-4B53-9AC1-310F20BB8A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29" r="6466"/>
          <a:stretch/>
        </p:blipFill>
        <p:spPr>
          <a:xfrm>
            <a:off x="4722318" y="2680685"/>
            <a:ext cx="1432447" cy="163410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4977CE0-A0F6-47EA-A552-4D451FCE7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666" y="2690846"/>
            <a:ext cx="1587423" cy="16221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D5B9DD2-21D2-466A-BE62-C37F59B31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095" y="3130948"/>
            <a:ext cx="1395560" cy="43534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15C1E56-E593-4A3F-A6AD-2DC7C0DAE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9736" y="2690845"/>
            <a:ext cx="1545144" cy="158549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5AB7B85-4BB8-4205-93EA-63243373FDC1}"/>
              </a:ext>
            </a:extLst>
          </p:cNvPr>
          <p:cNvSpPr txBox="1"/>
          <p:nvPr/>
        </p:nvSpPr>
        <p:spPr>
          <a:xfrm>
            <a:off x="6274666" y="2355890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8000"/>
                </a:solidFill>
              </a:rPr>
              <a:t>ÉCOCENTRE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48647AC-2765-439D-98A0-0C1F5FDF6E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598" y="5291415"/>
            <a:ext cx="1225402" cy="76206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9907A52-5D55-4463-8479-973BDEDE8CFD}"/>
              </a:ext>
            </a:extLst>
          </p:cNvPr>
          <p:cNvSpPr txBox="1"/>
          <p:nvPr/>
        </p:nvSpPr>
        <p:spPr>
          <a:xfrm>
            <a:off x="1610377" y="2355890"/>
            <a:ext cx="142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2">
                    <a:lumMod val="25000"/>
                  </a:schemeClr>
                </a:solidFill>
              </a:rPr>
              <a:t>BAC BRUN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5431A9F-CA95-4373-9724-76ACF696C6C1}"/>
              </a:ext>
            </a:extLst>
          </p:cNvPr>
          <p:cNvSpPr txBox="1"/>
          <p:nvPr/>
        </p:nvSpPr>
        <p:spPr>
          <a:xfrm>
            <a:off x="3219461" y="2355890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70C0"/>
                </a:solidFill>
              </a:rPr>
              <a:t>BAC BLEU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245E09B-1273-4A6D-8FA1-D96199D975B5}"/>
              </a:ext>
            </a:extLst>
          </p:cNvPr>
          <p:cNvSpPr txBox="1"/>
          <p:nvPr/>
        </p:nvSpPr>
        <p:spPr>
          <a:xfrm>
            <a:off x="4829518" y="2352291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 NOIR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406818E-C3E7-4CCA-B557-5F8F53A61527}"/>
              </a:ext>
            </a:extLst>
          </p:cNvPr>
          <p:cNvSpPr txBox="1"/>
          <p:nvPr/>
        </p:nvSpPr>
        <p:spPr>
          <a:xfrm>
            <a:off x="7842513" y="2379669"/>
            <a:ext cx="1637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kern="800" spc="-100" dirty="0">
                <a:solidFill>
                  <a:srgbClr val="00B050"/>
                </a:solidFill>
              </a:rPr>
              <a:t>CONSIGNABLE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260C9D5-5286-4275-904E-D0914C1015DD}"/>
              </a:ext>
            </a:extLst>
          </p:cNvPr>
          <p:cNvSpPr txBox="1"/>
          <p:nvPr/>
        </p:nvSpPr>
        <p:spPr>
          <a:xfrm>
            <a:off x="9491193" y="2379669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spc="-100" dirty="0">
                <a:solidFill>
                  <a:srgbClr val="FFFF00"/>
                </a:solidFill>
              </a:rPr>
              <a:t>RÉ-EMPLOYER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42C5F06-ACA2-42B4-99DD-C1D80B5905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2232" y="127136"/>
            <a:ext cx="2626411" cy="1646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700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F9E1D-C604-47B7-8D45-6F2F2C82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Bouteille vide de ketchup</a:t>
            </a: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1E49422-F68A-4474-BDFD-54A0BDF819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1579" y="2389849"/>
          <a:ext cx="9604374" cy="222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729">
                  <a:extLst>
                    <a:ext uri="{9D8B030D-6E8A-4147-A177-3AD203B41FA5}">
                      <a16:colId xmlns:a16="http://schemas.microsoft.com/office/drawing/2014/main" val="3134785571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33493236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1358704588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764032883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4222707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85182775"/>
                    </a:ext>
                  </a:extLst>
                </a:gridCol>
              </a:tblGrid>
              <a:tr h="2224182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099843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CCDA39BE-AB7F-4457-A455-B14B79EC6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192" y="2680685"/>
            <a:ext cx="1335140" cy="16277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49AD5CF-567A-46CB-B76F-39B004E4B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7" r="11030"/>
          <a:stretch/>
        </p:blipFill>
        <p:spPr>
          <a:xfrm>
            <a:off x="3219461" y="2690845"/>
            <a:ext cx="1335140" cy="16277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D6790D1-9A23-4B53-9AC1-310F20BB8A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29" r="6466"/>
          <a:stretch/>
        </p:blipFill>
        <p:spPr>
          <a:xfrm>
            <a:off x="4722318" y="2680685"/>
            <a:ext cx="1432447" cy="163410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4977CE0-A0F6-47EA-A552-4D451FCE7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666" y="2690846"/>
            <a:ext cx="1587423" cy="16221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D5B9DD2-21D2-466A-BE62-C37F59B31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095" y="3130948"/>
            <a:ext cx="1395560" cy="43534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15C1E56-E593-4A3F-A6AD-2DC7C0DAE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9736" y="2690845"/>
            <a:ext cx="1545144" cy="158549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5AB7B85-4BB8-4205-93EA-63243373FDC1}"/>
              </a:ext>
            </a:extLst>
          </p:cNvPr>
          <p:cNvSpPr txBox="1"/>
          <p:nvPr/>
        </p:nvSpPr>
        <p:spPr>
          <a:xfrm>
            <a:off x="6274666" y="2355890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8000"/>
                </a:solidFill>
              </a:rPr>
              <a:t>ÉCOCENTRE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48647AC-2765-439D-98A0-0C1F5FDF6E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598" y="5291415"/>
            <a:ext cx="1225402" cy="76206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9907A52-5D55-4463-8479-973BDEDE8CFD}"/>
              </a:ext>
            </a:extLst>
          </p:cNvPr>
          <p:cNvSpPr txBox="1"/>
          <p:nvPr/>
        </p:nvSpPr>
        <p:spPr>
          <a:xfrm>
            <a:off x="1610377" y="2355890"/>
            <a:ext cx="142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2">
                    <a:lumMod val="25000"/>
                  </a:schemeClr>
                </a:solidFill>
              </a:rPr>
              <a:t>BAC BRUN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5431A9F-CA95-4373-9724-76ACF696C6C1}"/>
              </a:ext>
            </a:extLst>
          </p:cNvPr>
          <p:cNvSpPr txBox="1"/>
          <p:nvPr/>
        </p:nvSpPr>
        <p:spPr>
          <a:xfrm>
            <a:off x="3219461" y="2355890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70C0"/>
                </a:solidFill>
              </a:rPr>
              <a:t>BAC BLEU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245E09B-1273-4A6D-8FA1-D96199D975B5}"/>
              </a:ext>
            </a:extLst>
          </p:cNvPr>
          <p:cNvSpPr txBox="1"/>
          <p:nvPr/>
        </p:nvSpPr>
        <p:spPr>
          <a:xfrm>
            <a:off x="4829518" y="2352291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 NOIR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406818E-C3E7-4CCA-B557-5F8F53A61527}"/>
              </a:ext>
            </a:extLst>
          </p:cNvPr>
          <p:cNvSpPr txBox="1"/>
          <p:nvPr/>
        </p:nvSpPr>
        <p:spPr>
          <a:xfrm>
            <a:off x="7842513" y="2379669"/>
            <a:ext cx="1637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kern="800" spc="-100" dirty="0">
                <a:solidFill>
                  <a:srgbClr val="00B050"/>
                </a:solidFill>
              </a:rPr>
              <a:t>CONSIGNABLE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260C9D5-5286-4275-904E-D0914C1015DD}"/>
              </a:ext>
            </a:extLst>
          </p:cNvPr>
          <p:cNvSpPr txBox="1"/>
          <p:nvPr/>
        </p:nvSpPr>
        <p:spPr>
          <a:xfrm>
            <a:off x="9491193" y="2379669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spc="-100" dirty="0">
                <a:solidFill>
                  <a:srgbClr val="FFFF00"/>
                </a:solidFill>
              </a:rPr>
              <a:t>RÉ-EMPLOYER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8993065-A179-4B0B-A613-43189DCCCE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8665" y="158201"/>
            <a:ext cx="1627138" cy="162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7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F9E1D-C604-47B7-8D45-6F2F2C82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Tous les types de grains et</a:t>
            </a:r>
            <a:br>
              <a:rPr lang="fr-CA" dirty="0"/>
            </a:br>
            <a:r>
              <a:rPr lang="fr-CA" dirty="0"/>
              <a:t>de graines</a:t>
            </a: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1E49422-F68A-4474-BDFD-54A0BDF819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1579" y="2389849"/>
          <a:ext cx="9604374" cy="222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729">
                  <a:extLst>
                    <a:ext uri="{9D8B030D-6E8A-4147-A177-3AD203B41FA5}">
                      <a16:colId xmlns:a16="http://schemas.microsoft.com/office/drawing/2014/main" val="3134785571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33493236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1358704588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764032883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4222707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85182775"/>
                    </a:ext>
                  </a:extLst>
                </a:gridCol>
              </a:tblGrid>
              <a:tr h="2224182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099843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CCDA39BE-AB7F-4457-A455-B14B79EC6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192" y="2680685"/>
            <a:ext cx="1335140" cy="16277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49AD5CF-567A-46CB-B76F-39B004E4B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7" r="11030"/>
          <a:stretch/>
        </p:blipFill>
        <p:spPr>
          <a:xfrm>
            <a:off x="3219461" y="2690845"/>
            <a:ext cx="1335140" cy="16277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D6790D1-9A23-4B53-9AC1-310F20BB8A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29" r="6466"/>
          <a:stretch/>
        </p:blipFill>
        <p:spPr>
          <a:xfrm>
            <a:off x="4722318" y="2680685"/>
            <a:ext cx="1432447" cy="163410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4977CE0-A0F6-47EA-A552-4D451FCE7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666" y="2690846"/>
            <a:ext cx="1587423" cy="16221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D5B9DD2-21D2-466A-BE62-C37F59B31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095" y="3130948"/>
            <a:ext cx="1395560" cy="43534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15C1E56-E593-4A3F-A6AD-2DC7C0DAE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9736" y="2690845"/>
            <a:ext cx="1545144" cy="158549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5AB7B85-4BB8-4205-93EA-63243373FDC1}"/>
              </a:ext>
            </a:extLst>
          </p:cNvPr>
          <p:cNvSpPr txBox="1"/>
          <p:nvPr/>
        </p:nvSpPr>
        <p:spPr>
          <a:xfrm>
            <a:off x="6274666" y="2355890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8000"/>
                </a:solidFill>
              </a:rPr>
              <a:t>ÉCOCENTRE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48647AC-2765-439D-98A0-0C1F5FDF6E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598" y="5291415"/>
            <a:ext cx="1225402" cy="76206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9907A52-5D55-4463-8479-973BDEDE8CFD}"/>
              </a:ext>
            </a:extLst>
          </p:cNvPr>
          <p:cNvSpPr txBox="1"/>
          <p:nvPr/>
        </p:nvSpPr>
        <p:spPr>
          <a:xfrm>
            <a:off x="1610377" y="2355890"/>
            <a:ext cx="142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2">
                    <a:lumMod val="25000"/>
                  </a:schemeClr>
                </a:solidFill>
              </a:rPr>
              <a:t>BAC BRUN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5431A9F-CA95-4373-9724-76ACF696C6C1}"/>
              </a:ext>
            </a:extLst>
          </p:cNvPr>
          <p:cNvSpPr txBox="1"/>
          <p:nvPr/>
        </p:nvSpPr>
        <p:spPr>
          <a:xfrm>
            <a:off x="3219461" y="2355890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70C0"/>
                </a:solidFill>
              </a:rPr>
              <a:t>BAC BLEU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245E09B-1273-4A6D-8FA1-D96199D975B5}"/>
              </a:ext>
            </a:extLst>
          </p:cNvPr>
          <p:cNvSpPr txBox="1"/>
          <p:nvPr/>
        </p:nvSpPr>
        <p:spPr>
          <a:xfrm>
            <a:off x="4829518" y="2352291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 NOIR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406818E-C3E7-4CCA-B557-5F8F53A61527}"/>
              </a:ext>
            </a:extLst>
          </p:cNvPr>
          <p:cNvSpPr txBox="1"/>
          <p:nvPr/>
        </p:nvSpPr>
        <p:spPr>
          <a:xfrm>
            <a:off x="7842513" y="2379669"/>
            <a:ext cx="1637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kern="800" spc="-100" dirty="0">
                <a:solidFill>
                  <a:srgbClr val="00B050"/>
                </a:solidFill>
              </a:rPr>
              <a:t>CONSIGNABLE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260C9D5-5286-4275-904E-D0914C1015DD}"/>
              </a:ext>
            </a:extLst>
          </p:cNvPr>
          <p:cNvSpPr txBox="1"/>
          <p:nvPr/>
        </p:nvSpPr>
        <p:spPr>
          <a:xfrm>
            <a:off x="9491193" y="2379669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spc="-100" dirty="0">
                <a:solidFill>
                  <a:srgbClr val="FFFF00"/>
                </a:solidFill>
              </a:rPr>
              <a:t>RÉ-EMPLOYER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117DB66-0D17-46D9-95AB-D19845F083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64885" y="132391"/>
            <a:ext cx="2371540" cy="158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1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34F51028-A78B-4BFF-8449-419067B86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9054" y="2017654"/>
            <a:ext cx="1335140" cy="162777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715F244-D407-4781-B9EB-99171C90D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536" y="2061630"/>
            <a:ext cx="1335140" cy="162777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A0402E4-2B5E-4109-BD4F-B9F29F2153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098" y="2061630"/>
            <a:ext cx="1432684" cy="16338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35FF8FB-E361-472A-BCF9-CEE33CE96B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9204" y="2061630"/>
            <a:ext cx="1591194" cy="162777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5BAF541-6DA4-4CA1-ACB9-6FEC228783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5886" y="2580262"/>
            <a:ext cx="1396105" cy="4328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D12061D-B7AB-4203-A084-EFF6609CF4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8174" y="2082967"/>
            <a:ext cx="1548518" cy="1585097"/>
          </a:xfrm>
          <a:prstGeom prst="rect">
            <a:avLst/>
          </a:prstGeom>
        </p:spPr>
      </p:pic>
      <p:sp>
        <p:nvSpPr>
          <p:cNvPr id="11" name="Titre 10">
            <a:extLst>
              <a:ext uri="{FF2B5EF4-FFF2-40B4-BE49-F238E27FC236}">
                <a16:creationId xmlns:a16="http://schemas.microsoft.com/office/drawing/2014/main" id="{09E94E46-EEEE-4774-A801-55A3E0990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BRAVO ! </a:t>
            </a:r>
            <a:br>
              <a:rPr lang="fr-CA" dirty="0"/>
            </a:br>
            <a:r>
              <a:rPr lang="fr-CA" dirty="0"/>
              <a:t>Tu as atteint tous les niveaux !</a:t>
            </a:r>
          </a:p>
        </p:txBody>
      </p:sp>
      <p:pic>
        <p:nvPicPr>
          <p:cNvPr id="15" name="Image 14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BF7D21D7-4923-4573-814A-EC970C13C4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056874" y="3908822"/>
            <a:ext cx="2144659" cy="214465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68399D87-6BAB-4328-8B1A-A2A8CA86ABEE}"/>
              </a:ext>
            </a:extLst>
          </p:cNvPr>
          <p:cNvSpPr txBox="1"/>
          <p:nvPr/>
        </p:nvSpPr>
        <p:spPr>
          <a:xfrm>
            <a:off x="4089401" y="8058254"/>
            <a:ext cx="33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>
                <a:hlinkClick r:id="rId10" tooltip="https://boiteabonbecs.blogspot.com/2012/07/hourra.html"/>
              </a:rPr>
              <a:t>Cette photo</a:t>
            </a:r>
            <a:r>
              <a:rPr lang="fr-CA" sz="900"/>
              <a:t> par Auteur inconnu est soumise à la licence </a:t>
            </a:r>
            <a:r>
              <a:rPr lang="fr-CA" sz="900">
                <a:hlinkClick r:id="rId11" tooltip="https://creativecommons.org/licenses/by-nc-nd/3.0/"/>
              </a:rPr>
              <a:t>CC BY-NC-ND</a:t>
            </a:r>
            <a:endParaRPr lang="fr-CA" sz="90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C0C1A32-F39D-49CE-A55D-18D4227BDE4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7784"/>
          <a:stretch/>
        </p:blipFill>
        <p:spPr>
          <a:xfrm>
            <a:off x="7348466" y="3897277"/>
            <a:ext cx="4712708" cy="214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8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  <p:sndAc>
          <p:stSnd>
            <p:snd r:embed="rId2" name="applause.wav"/>
          </p:stSnd>
        </p:sndAc>
      </p:transition>
    </mc:Choice>
    <mc:Fallback xmlns="">
      <p:transition spd="slow">
        <p:randomBar dir="vert"/>
        <p:sndAc>
          <p:stSnd>
            <p:snd r:embed="rId1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2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C -0.00403 -0.0669 0.04597 -0.125 0.11303 -0.12894 C 0.17696 -0.13403 0.23698 -0.08889 0.24102 -0.02408 C 0.24597 0.03611 0.20404 0.0919 0.14401 0.09606 C 0.08907 0.09907 0.03698 0.06203 0.03295 0.00602 C 0.02904 -0.04491 0.06407 -0.09306 0.11498 -0.09699 C 0.16198 -0.1 0.20599 -0.06898 0.20899 -0.02199 C 0.21198 0.0199 0.18399 0.06111 0.14206 0.06296 C 0.10404 0.06597 0.06797 0.0419 0.06498 0.00393 C 0.06303 -0.0301 0.08399 -0.06297 0.11706 -0.06505 C 0.14597 -0.0669 0.175 -0.04908 0.17696 -0.01991 C 0.17904 0.00509 0.16407 0.02893 0.13998 0.03102 C 0.12006 0.0331 0.09896 0.02199 0.09805 0.00208 C 0.09597 -0.01389 0.10404 -0.03102 0.11901 -0.0331 C 0.13099 -0.0331 0.14297 -0.02894 0.14506 -0.01806 C 0.14597 -0.01111 0.14401 -0.00394 0.13803 -0.00093 C 0.13503 2.59259E-6 0.13295 2.59259E-6 0.12995 -0.00093 " pathEditMode="relative" rAng="0" ptsTypes="AAAAAAAAAAAAAAAAA">
                                      <p:cBhvr>
                                        <p:cTn id="1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57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F9E1D-C604-47B7-8D45-6F2F2C82D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32705"/>
            <a:ext cx="9603275" cy="1421050"/>
          </a:xfrm>
        </p:spPr>
        <p:txBody>
          <a:bodyPr>
            <a:normAutofit/>
          </a:bodyPr>
          <a:lstStyle/>
          <a:p>
            <a:r>
              <a:rPr lang="fr-CA" dirty="0"/>
              <a:t>À CHAQUE DIAPOSITIVE, DÉTERMINE DANS QUEL BAC OU À QUEL ENDROIT TU DOIS DÉPOSER L’OBJET QUE TU VERRAS</a:t>
            </a: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1E49422-F68A-4474-BDFD-54A0BDF819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1579" y="2389849"/>
          <a:ext cx="9604374" cy="222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729">
                  <a:extLst>
                    <a:ext uri="{9D8B030D-6E8A-4147-A177-3AD203B41FA5}">
                      <a16:colId xmlns:a16="http://schemas.microsoft.com/office/drawing/2014/main" val="3134785571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33493236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1358704588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764032883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4222707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85182775"/>
                    </a:ext>
                  </a:extLst>
                </a:gridCol>
              </a:tblGrid>
              <a:tr h="2224182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099843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CCDA39BE-AB7F-4457-A455-B14B79EC6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192" y="2680685"/>
            <a:ext cx="1335140" cy="16277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49AD5CF-567A-46CB-B76F-39B004E4B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7" r="11030"/>
          <a:stretch/>
        </p:blipFill>
        <p:spPr>
          <a:xfrm>
            <a:off x="3219461" y="2690845"/>
            <a:ext cx="1335140" cy="16277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D6790D1-9A23-4B53-9AC1-310F20BB8A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29" r="6466"/>
          <a:stretch/>
        </p:blipFill>
        <p:spPr>
          <a:xfrm>
            <a:off x="4722318" y="2680685"/>
            <a:ext cx="1432447" cy="163410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4977CE0-A0F6-47EA-A552-4D451FCE7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666" y="2690846"/>
            <a:ext cx="1587423" cy="16221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D5B9DD2-21D2-466A-BE62-C37F59B31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095" y="3130948"/>
            <a:ext cx="1395560" cy="43534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15C1E56-E593-4A3F-A6AD-2DC7C0DAE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9736" y="2690845"/>
            <a:ext cx="1545144" cy="158549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5AB7B85-4BB8-4205-93EA-63243373FDC1}"/>
              </a:ext>
            </a:extLst>
          </p:cNvPr>
          <p:cNvSpPr txBox="1"/>
          <p:nvPr/>
        </p:nvSpPr>
        <p:spPr>
          <a:xfrm>
            <a:off x="6274666" y="2355890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8000"/>
                </a:solidFill>
              </a:rPr>
              <a:t>ÉCOCENTRE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48647AC-2765-439D-98A0-0C1F5FDF6E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598" y="5291415"/>
            <a:ext cx="1225402" cy="76206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9907A52-5D55-4463-8479-973BDEDE8CFD}"/>
              </a:ext>
            </a:extLst>
          </p:cNvPr>
          <p:cNvSpPr txBox="1"/>
          <p:nvPr/>
        </p:nvSpPr>
        <p:spPr>
          <a:xfrm>
            <a:off x="1610377" y="2355890"/>
            <a:ext cx="142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2">
                    <a:lumMod val="25000"/>
                  </a:schemeClr>
                </a:solidFill>
              </a:rPr>
              <a:t>BAC BRUN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5431A9F-CA95-4373-9724-76ACF696C6C1}"/>
              </a:ext>
            </a:extLst>
          </p:cNvPr>
          <p:cNvSpPr txBox="1"/>
          <p:nvPr/>
        </p:nvSpPr>
        <p:spPr>
          <a:xfrm>
            <a:off x="3219461" y="2355890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70C0"/>
                </a:solidFill>
              </a:rPr>
              <a:t>BAC BLEU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245E09B-1273-4A6D-8FA1-D96199D975B5}"/>
              </a:ext>
            </a:extLst>
          </p:cNvPr>
          <p:cNvSpPr txBox="1"/>
          <p:nvPr/>
        </p:nvSpPr>
        <p:spPr>
          <a:xfrm>
            <a:off x="4829518" y="2352291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 NOIR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406818E-C3E7-4CCA-B557-5F8F53A61527}"/>
              </a:ext>
            </a:extLst>
          </p:cNvPr>
          <p:cNvSpPr txBox="1"/>
          <p:nvPr/>
        </p:nvSpPr>
        <p:spPr>
          <a:xfrm>
            <a:off x="7842513" y="2379669"/>
            <a:ext cx="1637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kern="800" spc="-100" dirty="0">
                <a:solidFill>
                  <a:srgbClr val="00B050"/>
                </a:solidFill>
              </a:rPr>
              <a:t>CONSIGNABLE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260C9D5-5286-4275-904E-D0914C1015DD}"/>
              </a:ext>
            </a:extLst>
          </p:cNvPr>
          <p:cNvSpPr txBox="1"/>
          <p:nvPr/>
        </p:nvSpPr>
        <p:spPr>
          <a:xfrm>
            <a:off x="9491193" y="2379669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spc="-100" dirty="0">
                <a:solidFill>
                  <a:srgbClr val="FFFF00"/>
                </a:solidFill>
              </a:rPr>
              <a:t>RÉ-EMPLOYER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C1A7DD8-F1A6-4C2F-9001-0E396051BFF0}"/>
              </a:ext>
            </a:extLst>
          </p:cNvPr>
          <p:cNvSpPr txBox="1"/>
          <p:nvPr/>
        </p:nvSpPr>
        <p:spPr>
          <a:xfrm>
            <a:off x="1305201" y="4842090"/>
            <a:ext cx="1006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FF0000"/>
                </a:solidFill>
              </a:rPr>
              <a:t>Si tu as la bonne réponse, la photo s’agrandira. Si toutefois tu as la mauvaise réponse, la photo disparaîtra. </a:t>
            </a:r>
          </a:p>
        </p:txBody>
      </p:sp>
    </p:spTree>
    <p:extLst>
      <p:ext uri="{BB962C8B-B14F-4D97-AF65-F5344CB8AC3E}">
        <p14:creationId xmlns:p14="http://schemas.microsoft.com/office/powerpoint/2010/main" val="227378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F9E1D-C604-47B7-8D45-6F2F2C82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Ustensiles de plastique</a:t>
            </a: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1E49422-F68A-4474-BDFD-54A0BDF81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009542"/>
              </p:ext>
            </p:extLst>
          </p:nvPr>
        </p:nvGraphicFramePr>
        <p:xfrm>
          <a:off x="1451579" y="2389849"/>
          <a:ext cx="9604374" cy="222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729">
                  <a:extLst>
                    <a:ext uri="{9D8B030D-6E8A-4147-A177-3AD203B41FA5}">
                      <a16:colId xmlns:a16="http://schemas.microsoft.com/office/drawing/2014/main" val="3134785571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33493236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1358704588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764032883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4222707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85182775"/>
                    </a:ext>
                  </a:extLst>
                </a:gridCol>
              </a:tblGrid>
              <a:tr h="2224182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099843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CCDA39BE-AB7F-4457-A455-B14B79EC6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192" y="2680685"/>
            <a:ext cx="1335140" cy="16277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49AD5CF-567A-46CB-B76F-39B004E4B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7" r="11030"/>
          <a:stretch/>
        </p:blipFill>
        <p:spPr>
          <a:xfrm>
            <a:off x="3219461" y="2690845"/>
            <a:ext cx="1335140" cy="16277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D6790D1-9A23-4B53-9AC1-310F20BB8A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29" r="6466"/>
          <a:stretch/>
        </p:blipFill>
        <p:spPr>
          <a:xfrm>
            <a:off x="4722318" y="2680685"/>
            <a:ext cx="1432447" cy="163410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4977CE0-A0F6-47EA-A552-4D451FCE7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666" y="2690846"/>
            <a:ext cx="1587423" cy="16221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D5B9DD2-21D2-466A-BE62-C37F59B31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095" y="3130948"/>
            <a:ext cx="1395560" cy="43534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15C1E56-E593-4A3F-A6AD-2DC7C0DAE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9736" y="2690845"/>
            <a:ext cx="1545144" cy="158549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5AB7B85-4BB8-4205-93EA-63243373FDC1}"/>
              </a:ext>
            </a:extLst>
          </p:cNvPr>
          <p:cNvSpPr txBox="1"/>
          <p:nvPr/>
        </p:nvSpPr>
        <p:spPr>
          <a:xfrm>
            <a:off x="6274666" y="2355890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8000"/>
                </a:solidFill>
              </a:rPr>
              <a:t>ÉCOCENTRE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48647AC-2765-439D-98A0-0C1F5FDF6E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598" y="5291415"/>
            <a:ext cx="1225402" cy="76206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9907A52-5D55-4463-8479-973BDEDE8CFD}"/>
              </a:ext>
            </a:extLst>
          </p:cNvPr>
          <p:cNvSpPr txBox="1"/>
          <p:nvPr/>
        </p:nvSpPr>
        <p:spPr>
          <a:xfrm>
            <a:off x="1610377" y="2355890"/>
            <a:ext cx="142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2">
                    <a:lumMod val="25000"/>
                  </a:schemeClr>
                </a:solidFill>
              </a:rPr>
              <a:t>BAC BRUN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5431A9F-CA95-4373-9724-76ACF696C6C1}"/>
              </a:ext>
            </a:extLst>
          </p:cNvPr>
          <p:cNvSpPr txBox="1"/>
          <p:nvPr/>
        </p:nvSpPr>
        <p:spPr>
          <a:xfrm>
            <a:off x="3219461" y="2355890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70C0"/>
                </a:solidFill>
              </a:rPr>
              <a:t>BAC BLEU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245E09B-1273-4A6D-8FA1-D96199D975B5}"/>
              </a:ext>
            </a:extLst>
          </p:cNvPr>
          <p:cNvSpPr txBox="1"/>
          <p:nvPr/>
        </p:nvSpPr>
        <p:spPr>
          <a:xfrm>
            <a:off x="4829518" y="2352291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 NOIR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406818E-C3E7-4CCA-B557-5F8F53A61527}"/>
              </a:ext>
            </a:extLst>
          </p:cNvPr>
          <p:cNvSpPr txBox="1"/>
          <p:nvPr/>
        </p:nvSpPr>
        <p:spPr>
          <a:xfrm>
            <a:off x="7842513" y="2379669"/>
            <a:ext cx="1637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kern="800" spc="-100" dirty="0">
                <a:solidFill>
                  <a:srgbClr val="00B050"/>
                </a:solidFill>
              </a:rPr>
              <a:t>CONSIGNABLE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260C9D5-5286-4275-904E-D0914C1015DD}"/>
              </a:ext>
            </a:extLst>
          </p:cNvPr>
          <p:cNvSpPr txBox="1"/>
          <p:nvPr/>
        </p:nvSpPr>
        <p:spPr>
          <a:xfrm>
            <a:off x="9491193" y="2379669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spc="-100" dirty="0">
                <a:solidFill>
                  <a:srgbClr val="FFFF00"/>
                </a:solidFill>
              </a:rPr>
              <a:t>RÉ-EMPLOYER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DEED50-5149-48D6-8170-CE8C1EB51A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9374" y="224097"/>
            <a:ext cx="1454409" cy="145440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5F818FF-46A6-47C2-AD5C-0496673013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7207660" y="903490"/>
            <a:ext cx="271268" cy="327104"/>
          </a:xfrm>
          <a:prstGeom prst="rect">
            <a:avLst/>
          </a:prstGeom>
          <a:ln>
            <a:solidFill>
              <a:srgbClr val="00FFCC"/>
            </a:solidFill>
          </a:ln>
        </p:spPr>
      </p:pic>
    </p:spTree>
    <p:extLst>
      <p:ext uri="{BB962C8B-B14F-4D97-AF65-F5344CB8AC3E}">
        <p14:creationId xmlns:p14="http://schemas.microsoft.com/office/powerpoint/2010/main" val="40553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F9E1D-C604-47B7-8D45-6F2F2C82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Sac de petits fruits congelés</a:t>
            </a: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1E49422-F68A-4474-BDFD-54A0BDF819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1579" y="2389849"/>
          <a:ext cx="9604374" cy="222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729">
                  <a:extLst>
                    <a:ext uri="{9D8B030D-6E8A-4147-A177-3AD203B41FA5}">
                      <a16:colId xmlns:a16="http://schemas.microsoft.com/office/drawing/2014/main" val="3134785571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33493236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1358704588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764032883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4222707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85182775"/>
                    </a:ext>
                  </a:extLst>
                </a:gridCol>
              </a:tblGrid>
              <a:tr h="2224182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099843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CCDA39BE-AB7F-4457-A455-B14B79EC6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192" y="2680685"/>
            <a:ext cx="1335140" cy="16277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49AD5CF-567A-46CB-B76F-39B004E4B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7" r="11030"/>
          <a:stretch/>
        </p:blipFill>
        <p:spPr>
          <a:xfrm>
            <a:off x="3187604" y="2681169"/>
            <a:ext cx="1335140" cy="16277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D6790D1-9A23-4B53-9AC1-310F20BB8A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29" r="6466"/>
          <a:stretch/>
        </p:blipFill>
        <p:spPr>
          <a:xfrm>
            <a:off x="4722318" y="2680685"/>
            <a:ext cx="1432447" cy="163410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4977CE0-A0F6-47EA-A552-4D451FCE7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666" y="2690846"/>
            <a:ext cx="1587423" cy="16221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D5B9DD2-21D2-466A-BE62-C37F59B31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095" y="3130948"/>
            <a:ext cx="1395560" cy="43534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15C1E56-E593-4A3F-A6AD-2DC7C0DAE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9736" y="2690845"/>
            <a:ext cx="1545144" cy="158549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5AB7B85-4BB8-4205-93EA-63243373FDC1}"/>
              </a:ext>
            </a:extLst>
          </p:cNvPr>
          <p:cNvSpPr txBox="1"/>
          <p:nvPr/>
        </p:nvSpPr>
        <p:spPr>
          <a:xfrm>
            <a:off x="6274666" y="2355890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8000"/>
                </a:solidFill>
              </a:rPr>
              <a:t>ÉCOCENTRE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48647AC-2765-439D-98A0-0C1F5FDF6E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598" y="5291415"/>
            <a:ext cx="1225402" cy="76206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9907A52-5D55-4463-8479-973BDEDE8CFD}"/>
              </a:ext>
            </a:extLst>
          </p:cNvPr>
          <p:cNvSpPr txBox="1"/>
          <p:nvPr/>
        </p:nvSpPr>
        <p:spPr>
          <a:xfrm>
            <a:off x="1610377" y="2355890"/>
            <a:ext cx="142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2">
                    <a:lumMod val="25000"/>
                  </a:schemeClr>
                </a:solidFill>
              </a:rPr>
              <a:t>BAC BRUN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5431A9F-CA95-4373-9724-76ACF696C6C1}"/>
              </a:ext>
            </a:extLst>
          </p:cNvPr>
          <p:cNvSpPr txBox="1"/>
          <p:nvPr/>
        </p:nvSpPr>
        <p:spPr>
          <a:xfrm>
            <a:off x="3219461" y="2355890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70C0"/>
                </a:solidFill>
              </a:rPr>
              <a:t>BAC BLEU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245E09B-1273-4A6D-8FA1-D96199D975B5}"/>
              </a:ext>
            </a:extLst>
          </p:cNvPr>
          <p:cNvSpPr txBox="1"/>
          <p:nvPr/>
        </p:nvSpPr>
        <p:spPr>
          <a:xfrm>
            <a:off x="4829518" y="2352291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 NOIR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406818E-C3E7-4CCA-B557-5F8F53A61527}"/>
              </a:ext>
            </a:extLst>
          </p:cNvPr>
          <p:cNvSpPr txBox="1"/>
          <p:nvPr/>
        </p:nvSpPr>
        <p:spPr>
          <a:xfrm>
            <a:off x="7842513" y="2379669"/>
            <a:ext cx="1637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kern="800" spc="-100" dirty="0">
                <a:solidFill>
                  <a:srgbClr val="00B050"/>
                </a:solidFill>
              </a:rPr>
              <a:t>CONSIGNABLE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260C9D5-5286-4275-904E-D0914C1015DD}"/>
              </a:ext>
            </a:extLst>
          </p:cNvPr>
          <p:cNvSpPr txBox="1"/>
          <p:nvPr/>
        </p:nvSpPr>
        <p:spPr>
          <a:xfrm>
            <a:off x="9491193" y="2379669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spc="-100" dirty="0">
                <a:solidFill>
                  <a:srgbClr val="FFFF00"/>
                </a:solidFill>
              </a:rPr>
              <a:t>RÉ-EMPLOYER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FDDC138-B65E-460B-B510-A56662E004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64186" y="166765"/>
            <a:ext cx="1545145" cy="154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5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F9E1D-C604-47B7-8D45-6F2F2C82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Aérosol (fixatif pour cheveux)</a:t>
            </a: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1E49422-F68A-4474-BDFD-54A0BDF819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1579" y="2389849"/>
          <a:ext cx="9604374" cy="222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729">
                  <a:extLst>
                    <a:ext uri="{9D8B030D-6E8A-4147-A177-3AD203B41FA5}">
                      <a16:colId xmlns:a16="http://schemas.microsoft.com/office/drawing/2014/main" val="3134785571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33493236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1358704588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764032883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4222707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85182775"/>
                    </a:ext>
                  </a:extLst>
                </a:gridCol>
              </a:tblGrid>
              <a:tr h="2224182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099843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CCDA39BE-AB7F-4457-A455-B14B79EC6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192" y="2680685"/>
            <a:ext cx="1335140" cy="16277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49AD5CF-567A-46CB-B76F-39B004E4B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7" r="11030"/>
          <a:stretch/>
        </p:blipFill>
        <p:spPr>
          <a:xfrm>
            <a:off x="3219461" y="2690845"/>
            <a:ext cx="1335140" cy="16277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D6790D1-9A23-4B53-9AC1-310F20BB8A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29" r="6466"/>
          <a:stretch/>
        </p:blipFill>
        <p:spPr>
          <a:xfrm>
            <a:off x="4722318" y="2680685"/>
            <a:ext cx="1432447" cy="163410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4977CE0-A0F6-47EA-A552-4D451FCE7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666" y="2690846"/>
            <a:ext cx="1587423" cy="16221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D5B9DD2-21D2-466A-BE62-C37F59B31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095" y="3130948"/>
            <a:ext cx="1395560" cy="43534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15C1E56-E593-4A3F-A6AD-2DC7C0DAE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9736" y="2690845"/>
            <a:ext cx="1545144" cy="158549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5AB7B85-4BB8-4205-93EA-63243373FDC1}"/>
              </a:ext>
            </a:extLst>
          </p:cNvPr>
          <p:cNvSpPr txBox="1"/>
          <p:nvPr/>
        </p:nvSpPr>
        <p:spPr>
          <a:xfrm>
            <a:off x="6274666" y="2355890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8000"/>
                </a:solidFill>
              </a:rPr>
              <a:t>ÉCOCENTRE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48647AC-2765-439D-98A0-0C1F5FDF6E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598" y="5291415"/>
            <a:ext cx="1225402" cy="76206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9907A52-5D55-4463-8479-973BDEDE8CFD}"/>
              </a:ext>
            </a:extLst>
          </p:cNvPr>
          <p:cNvSpPr txBox="1"/>
          <p:nvPr/>
        </p:nvSpPr>
        <p:spPr>
          <a:xfrm>
            <a:off x="1610377" y="2355890"/>
            <a:ext cx="142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2">
                    <a:lumMod val="25000"/>
                  </a:schemeClr>
                </a:solidFill>
              </a:rPr>
              <a:t>BAC BRUN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5431A9F-CA95-4373-9724-76ACF696C6C1}"/>
              </a:ext>
            </a:extLst>
          </p:cNvPr>
          <p:cNvSpPr txBox="1"/>
          <p:nvPr/>
        </p:nvSpPr>
        <p:spPr>
          <a:xfrm>
            <a:off x="3219461" y="2355890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70C0"/>
                </a:solidFill>
              </a:rPr>
              <a:t>BAC BLEU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245E09B-1273-4A6D-8FA1-D96199D975B5}"/>
              </a:ext>
            </a:extLst>
          </p:cNvPr>
          <p:cNvSpPr txBox="1"/>
          <p:nvPr/>
        </p:nvSpPr>
        <p:spPr>
          <a:xfrm>
            <a:off x="4829518" y="2352291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 NOIR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406818E-C3E7-4CCA-B557-5F8F53A61527}"/>
              </a:ext>
            </a:extLst>
          </p:cNvPr>
          <p:cNvSpPr txBox="1"/>
          <p:nvPr/>
        </p:nvSpPr>
        <p:spPr>
          <a:xfrm>
            <a:off x="7842513" y="2379669"/>
            <a:ext cx="1637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kern="800" spc="-100" dirty="0">
                <a:solidFill>
                  <a:srgbClr val="00B050"/>
                </a:solidFill>
              </a:rPr>
              <a:t>CONSIGNABLE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260C9D5-5286-4275-904E-D0914C1015DD}"/>
              </a:ext>
            </a:extLst>
          </p:cNvPr>
          <p:cNvSpPr txBox="1"/>
          <p:nvPr/>
        </p:nvSpPr>
        <p:spPr>
          <a:xfrm>
            <a:off x="9491193" y="2379669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spc="-100" dirty="0">
                <a:solidFill>
                  <a:srgbClr val="FFFF00"/>
                </a:solidFill>
              </a:rPr>
              <a:t>RÉ-EMPLOYER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AFEC205-5CFA-40B9-8AF0-64C8AE2965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8110" y="246545"/>
            <a:ext cx="1491007" cy="150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2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F9E1D-C604-47B7-8D45-6F2F2C82D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772" y="812121"/>
            <a:ext cx="9603275" cy="1049235"/>
          </a:xfrm>
        </p:spPr>
        <p:txBody>
          <a:bodyPr/>
          <a:lstStyle/>
          <a:p>
            <a:r>
              <a:rPr lang="fr-CA" dirty="0"/>
              <a:t>Opercule (couvercle) de yogourt</a:t>
            </a: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1E49422-F68A-4474-BDFD-54A0BDF819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1579" y="2389849"/>
          <a:ext cx="9604374" cy="222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729">
                  <a:extLst>
                    <a:ext uri="{9D8B030D-6E8A-4147-A177-3AD203B41FA5}">
                      <a16:colId xmlns:a16="http://schemas.microsoft.com/office/drawing/2014/main" val="3134785571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33493236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1358704588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764032883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4222707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85182775"/>
                    </a:ext>
                  </a:extLst>
                </a:gridCol>
              </a:tblGrid>
              <a:tr h="2224182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099843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CCDA39BE-AB7F-4457-A455-B14B79EC6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192" y="2680685"/>
            <a:ext cx="1335140" cy="16277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49AD5CF-567A-46CB-B76F-39B004E4B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7" r="11030"/>
          <a:stretch/>
        </p:blipFill>
        <p:spPr>
          <a:xfrm>
            <a:off x="3219461" y="2690845"/>
            <a:ext cx="1335140" cy="16277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D6790D1-9A23-4B53-9AC1-310F20BB8A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29" r="6466"/>
          <a:stretch/>
        </p:blipFill>
        <p:spPr>
          <a:xfrm>
            <a:off x="4722318" y="2680685"/>
            <a:ext cx="1432447" cy="163410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4977CE0-A0F6-47EA-A552-4D451FCE7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666" y="2690846"/>
            <a:ext cx="1587423" cy="16221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D5B9DD2-21D2-466A-BE62-C37F59B31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095" y="3130948"/>
            <a:ext cx="1395560" cy="43534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15C1E56-E593-4A3F-A6AD-2DC7C0DAE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9736" y="2690845"/>
            <a:ext cx="1545144" cy="158549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5AB7B85-4BB8-4205-93EA-63243373FDC1}"/>
              </a:ext>
            </a:extLst>
          </p:cNvPr>
          <p:cNvSpPr txBox="1"/>
          <p:nvPr/>
        </p:nvSpPr>
        <p:spPr>
          <a:xfrm>
            <a:off x="6274666" y="2355890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8000"/>
                </a:solidFill>
              </a:rPr>
              <a:t>ÉCOCENTRE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48647AC-2765-439D-98A0-0C1F5FDF6E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598" y="5291415"/>
            <a:ext cx="1225402" cy="76206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9907A52-5D55-4463-8479-973BDEDE8CFD}"/>
              </a:ext>
            </a:extLst>
          </p:cNvPr>
          <p:cNvSpPr txBox="1"/>
          <p:nvPr/>
        </p:nvSpPr>
        <p:spPr>
          <a:xfrm>
            <a:off x="1610377" y="2355890"/>
            <a:ext cx="142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2">
                    <a:lumMod val="25000"/>
                  </a:schemeClr>
                </a:solidFill>
              </a:rPr>
              <a:t>BAC BRUN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5431A9F-CA95-4373-9724-76ACF696C6C1}"/>
              </a:ext>
            </a:extLst>
          </p:cNvPr>
          <p:cNvSpPr txBox="1"/>
          <p:nvPr/>
        </p:nvSpPr>
        <p:spPr>
          <a:xfrm>
            <a:off x="3219461" y="2355890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70C0"/>
                </a:solidFill>
              </a:rPr>
              <a:t>BAC BLEU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245E09B-1273-4A6D-8FA1-D96199D975B5}"/>
              </a:ext>
            </a:extLst>
          </p:cNvPr>
          <p:cNvSpPr txBox="1"/>
          <p:nvPr/>
        </p:nvSpPr>
        <p:spPr>
          <a:xfrm>
            <a:off x="4829518" y="2352291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 NOIR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406818E-C3E7-4CCA-B557-5F8F53A61527}"/>
              </a:ext>
            </a:extLst>
          </p:cNvPr>
          <p:cNvSpPr txBox="1"/>
          <p:nvPr/>
        </p:nvSpPr>
        <p:spPr>
          <a:xfrm>
            <a:off x="7842513" y="2379669"/>
            <a:ext cx="1637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kern="800" spc="-100" dirty="0">
                <a:solidFill>
                  <a:srgbClr val="00B050"/>
                </a:solidFill>
              </a:rPr>
              <a:t>CONSIGNABLE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260C9D5-5286-4275-904E-D0914C1015DD}"/>
              </a:ext>
            </a:extLst>
          </p:cNvPr>
          <p:cNvSpPr txBox="1"/>
          <p:nvPr/>
        </p:nvSpPr>
        <p:spPr>
          <a:xfrm>
            <a:off x="9491193" y="2379669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spc="-100" dirty="0">
                <a:solidFill>
                  <a:srgbClr val="FFFF00"/>
                </a:solidFill>
              </a:rPr>
              <a:t>RÉ-EMPLOYER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5BA9C40-E0C5-4764-91AE-BB35866E99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62251" y="134737"/>
            <a:ext cx="1704347" cy="153497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7CB2B28-C2C7-4E77-8D68-4F05A1A1FC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25754" y="254805"/>
            <a:ext cx="377339" cy="27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F9E1D-C604-47B7-8D45-6F2F2C82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Espadrilles trop petites</a:t>
            </a: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1E49422-F68A-4474-BDFD-54A0BDF819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1579" y="2389849"/>
          <a:ext cx="9604374" cy="222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729">
                  <a:extLst>
                    <a:ext uri="{9D8B030D-6E8A-4147-A177-3AD203B41FA5}">
                      <a16:colId xmlns:a16="http://schemas.microsoft.com/office/drawing/2014/main" val="3134785571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33493236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1358704588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764032883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4222707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85182775"/>
                    </a:ext>
                  </a:extLst>
                </a:gridCol>
              </a:tblGrid>
              <a:tr h="2224182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099843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CCDA39BE-AB7F-4457-A455-B14B79EC6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192" y="2680685"/>
            <a:ext cx="1335140" cy="16277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49AD5CF-567A-46CB-B76F-39B004E4B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7" r="11030"/>
          <a:stretch/>
        </p:blipFill>
        <p:spPr>
          <a:xfrm>
            <a:off x="3219461" y="2690845"/>
            <a:ext cx="1335140" cy="16277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D6790D1-9A23-4B53-9AC1-310F20BB8A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29" r="6466"/>
          <a:stretch/>
        </p:blipFill>
        <p:spPr>
          <a:xfrm>
            <a:off x="4722318" y="2680685"/>
            <a:ext cx="1432447" cy="163410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4977CE0-A0F6-47EA-A552-4D451FCE7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666" y="2690846"/>
            <a:ext cx="1587423" cy="16221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D5B9DD2-21D2-466A-BE62-C37F59B31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095" y="3130948"/>
            <a:ext cx="1395560" cy="43534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15C1E56-E593-4A3F-A6AD-2DC7C0DAE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9736" y="2690845"/>
            <a:ext cx="1545144" cy="158549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5AB7B85-4BB8-4205-93EA-63243373FDC1}"/>
              </a:ext>
            </a:extLst>
          </p:cNvPr>
          <p:cNvSpPr txBox="1"/>
          <p:nvPr/>
        </p:nvSpPr>
        <p:spPr>
          <a:xfrm>
            <a:off x="6274666" y="2355890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8000"/>
                </a:solidFill>
              </a:rPr>
              <a:t>ÉCOCENTRE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48647AC-2765-439D-98A0-0C1F5FDF6E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598" y="5291415"/>
            <a:ext cx="1225402" cy="76206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9907A52-5D55-4463-8479-973BDEDE8CFD}"/>
              </a:ext>
            </a:extLst>
          </p:cNvPr>
          <p:cNvSpPr txBox="1"/>
          <p:nvPr/>
        </p:nvSpPr>
        <p:spPr>
          <a:xfrm>
            <a:off x="1610377" y="2355890"/>
            <a:ext cx="142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2">
                    <a:lumMod val="25000"/>
                  </a:schemeClr>
                </a:solidFill>
              </a:rPr>
              <a:t>BAC BRUN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5431A9F-CA95-4373-9724-76ACF696C6C1}"/>
              </a:ext>
            </a:extLst>
          </p:cNvPr>
          <p:cNvSpPr txBox="1"/>
          <p:nvPr/>
        </p:nvSpPr>
        <p:spPr>
          <a:xfrm>
            <a:off x="3219461" y="2355890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70C0"/>
                </a:solidFill>
              </a:rPr>
              <a:t>BAC BLEU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245E09B-1273-4A6D-8FA1-D96199D975B5}"/>
              </a:ext>
            </a:extLst>
          </p:cNvPr>
          <p:cNvSpPr txBox="1"/>
          <p:nvPr/>
        </p:nvSpPr>
        <p:spPr>
          <a:xfrm>
            <a:off x="4829518" y="2352291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 NOIR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406818E-C3E7-4CCA-B557-5F8F53A61527}"/>
              </a:ext>
            </a:extLst>
          </p:cNvPr>
          <p:cNvSpPr txBox="1"/>
          <p:nvPr/>
        </p:nvSpPr>
        <p:spPr>
          <a:xfrm>
            <a:off x="7842513" y="2379669"/>
            <a:ext cx="1637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kern="800" spc="-100" dirty="0">
                <a:solidFill>
                  <a:srgbClr val="00B050"/>
                </a:solidFill>
              </a:rPr>
              <a:t>CONSIGNABLE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260C9D5-5286-4275-904E-D0914C1015DD}"/>
              </a:ext>
            </a:extLst>
          </p:cNvPr>
          <p:cNvSpPr txBox="1"/>
          <p:nvPr/>
        </p:nvSpPr>
        <p:spPr>
          <a:xfrm>
            <a:off x="9491193" y="2379669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spc="-100" dirty="0">
                <a:solidFill>
                  <a:srgbClr val="FFFF00"/>
                </a:solidFill>
              </a:rPr>
              <a:t>RÉ-EMPLOYER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93683AD-4DA1-4754-9D66-28E39AB50B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6351" y="225717"/>
            <a:ext cx="1334184" cy="150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3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F9E1D-C604-47B7-8D45-6F2F2C82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Caisse de bières vides</a:t>
            </a: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1E49422-F68A-4474-BDFD-54A0BDF819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1579" y="2389849"/>
          <a:ext cx="9604374" cy="222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729">
                  <a:extLst>
                    <a:ext uri="{9D8B030D-6E8A-4147-A177-3AD203B41FA5}">
                      <a16:colId xmlns:a16="http://schemas.microsoft.com/office/drawing/2014/main" val="3134785571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33493236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1358704588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764032883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4222707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85182775"/>
                    </a:ext>
                  </a:extLst>
                </a:gridCol>
              </a:tblGrid>
              <a:tr h="2224182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099843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CCDA39BE-AB7F-4457-A455-B14B79EC6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192" y="2648566"/>
            <a:ext cx="1335140" cy="16277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49AD5CF-567A-46CB-B76F-39B004E4B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7" r="11030"/>
          <a:stretch/>
        </p:blipFill>
        <p:spPr>
          <a:xfrm>
            <a:off x="3219461" y="2690845"/>
            <a:ext cx="1335140" cy="16277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D6790D1-9A23-4B53-9AC1-310F20BB8A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29" r="6466"/>
          <a:stretch/>
        </p:blipFill>
        <p:spPr>
          <a:xfrm>
            <a:off x="4722318" y="2680685"/>
            <a:ext cx="1432447" cy="163410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4977CE0-A0F6-47EA-A552-4D451FCE7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666" y="2690846"/>
            <a:ext cx="1587423" cy="16221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D5B9DD2-21D2-466A-BE62-C37F59B31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095" y="3130948"/>
            <a:ext cx="1395560" cy="43534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15C1E56-E593-4A3F-A6AD-2DC7C0DAE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9736" y="2690845"/>
            <a:ext cx="1545144" cy="158549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5AB7B85-4BB8-4205-93EA-63243373FDC1}"/>
              </a:ext>
            </a:extLst>
          </p:cNvPr>
          <p:cNvSpPr txBox="1"/>
          <p:nvPr/>
        </p:nvSpPr>
        <p:spPr>
          <a:xfrm>
            <a:off x="6274666" y="2355890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8000"/>
                </a:solidFill>
              </a:rPr>
              <a:t>ÉCOCENTRE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48647AC-2765-439D-98A0-0C1F5FDF6E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598" y="5291415"/>
            <a:ext cx="1225402" cy="76206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9907A52-5D55-4463-8479-973BDEDE8CFD}"/>
              </a:ext>
            </a:extLst>
          </p:cNvPr>
          <p:cNvSpPr txBox="1"/>
          <p:nvPr/>
        </p:nvSpPr>
        <p:spPr>
          <a:xfrm>
            <a:off x="1610377" y="2355890"/>
            <a:ext cx="142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2">
                    <a:lumMod val="25000"/>
                  </a:schemeClr>
                </a:solidFill>
              </a:rPr>
              <a:t>BAC BRUN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5431A9F-CA95-4373-9724-76ACF696C6C1}"/>
              </a:ext>
            </a:extLst>
          </p:cNvPr>
          <p:cNvSpPr txBox="1"/>
          <p:nvPr/>
        </p:nvSpPr>
        <p:spPr>
          <a:xfrm>
            <a:off x="3219461" y="2355890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70C0"/>
                </a:solidFill>
              </a:rPr>
              <a:t>BAC BLEU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245E09B-1273-4A6D-8FA1-D96199D975B5}"/>
              </a:ext>
            </a:extLst>
          </p:cNvPr>
          <p:cNvSpPr txBox="1"/>
          <p:nvPr/>
        </p:nvSpPr>
        <p:spPr>
          <a:xfrm>
            <a:off x="4829518" y="2352291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 NOIR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406818E-C3E7-4CCA-B557-5F8F53A61527}"/>
              </a:ext>
            </a:extLst>
          </p:cNvPr>
          <p:cNvSpPr txBox="1"/>
          <p:nvPr/>
        </p:nvSpPr>
        <p:spPr>
          <a:xfrm>
            <a:off x="7842513" y="2379669"/>
            <a:ext cx="1637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kern="800" spc="-100" dirty="0">
                <a:solidFill>
                  <a:srgbClr val="00B050"/>
                </a:solidFill>
              </a:rPr>
              <a:t>CONSIGNABLE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260C9D5-5286-4275-904E-D0914C1015DD}"/>
              </a:ext>
            </a:extLst>
          </p:cNvPr>
          <p:cNvSpPr txBox="1"/>
          <p:nvPr/>
        </p:nvSpPr>
        <p:spPr>
          <a:xfrm>
            <a:off x="9491193" y="2379669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spc="-100" dirty="0">
                <a:solidFill>
                  <a:srgbClr val="FFFF00"/>
                </a:solidFill>
              </a:rPr>
              <a:t>RÉ-EMPLOYER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7D77EFB-0939-418A-8BE0-1DD1523F8A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5596" y="302383"/>
            <a:ext cx="1636213" cy="145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9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F9E1D-C604-47B7-8D45-6F2F2C82D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028" y="804519"/>
            <a:ext cx="9603275" cy="1049235"/>
          </a:xfrm>
        </p:spPr>
        <p:txBody>
          <a:bodyPr/>
          <a:lstStyle/>
          <a:p>
            <a:r>
              <a:rPr lang="fr-CA" dirty="0"/>
              <a:t>emballage cadeau en papier</a:t>
            </a:r>
            <a:br>
              <a:rPr lang="fr-CA" dirty="0"/>
            </a:br>
            <a:r>
              <a:rPr lang="fr-CA" dirty="0"/>
              <a:t>non métallique</a:t>
            </a: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1E49422-F68A-4474-BDFD-54A0BDF819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1579" y="2389849"/>
          <a:ext cx="9604374" cy="222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729">
                  <a:extLst>
                    <a:ext uri="{9D8B030D-6E8A-4147-A177-3AD203B41FA5}">
                      <a16:colId xmlns:a16="http://schemas.microsoft.com/office/drawing/2014/main" val="3134785571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33493236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1358704588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764032883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4222707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4085182775"/>
                    </a:ext>
                  </a:extLst>
                </a:gridCol>
              </a:tblGrid>
              <a:tr h="2224182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099843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CCDA39BE-AB7F-4457-A455-B14B79EC6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192" y="2680685"/>
            <a:ext cx="1335140" cy="16277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49AD5CF-567A-46CB-B76F-39B004E4B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7" r="11030"/>
          <a:stretch/>
        </p:blipFill>
        <p:spPr>
          <a:xfrm>
            <a:off x="3219461" y="2680685"/>
            <a:ext cx="1335140" cy="16277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D6790D1-9A23-4B53-9AC1-310F20BB8A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29" r="6466"/>
          <a:stretch/>
        </p:blipFill>
        <p:spPr>
          <a:xfrm>
            <a:off x="4722318" y="2680685"/>
            <a:ext cx="1432447" cy="163410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4977CE0-A0F6-47EA-A552-4D451FCE7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666" y="2690846"/>
            <a:ext cx="1587423" cy="16221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D5B9DD2-21D2-466A-BE62-C37F59B31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095" y="3130948"/>
            <a:ext cx="1395560" cy="43534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15C1E56-E593-4A3F-A6AD-2DC7C0DAE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9736" y="2690845"/>
            <a:ext cx="1545144" cy="158549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5AB7B85-4BB8-4205-93EA-63243373FDC1}"/>
              </a:ext>
            </a:extLst>
          </p:cNvPr>
          <p:cNvSpPr txBox="1"/>
          <p:nvPr/>
        </p:nvSpPr>
        <p:spPr>
          <a:xfrm>
            <a:off x="6274666" y="2355890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8000"/>
                </a:solidFill>
              </a:rPr>
              <a:t>ÉCOCENTRE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48647AC-2765-439D-98A0-0C1F5FDF6E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598" y="5291415"/>
            <a:ext cx="1225402" cy="76206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9907A52-5D55-4463-8479-973BDEDE8CFD}"/>
              </a:ext>
            </a:extLst>
          </p:cNvPr>
          <p:cNvSpPr txBox="1"/>
          <p:nvPr/>
        </p:nvSpPr>
        <p:spPr>
          <a:xfrm>
            <a:off x="1610377" y="2355890"/>
            <a:ext cx="142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2">
                    <a:lumMod val="25000"/>
                  </a:schemeClr>
                </a:solidFill>
              </a:rPr>
              <a:t>BAC BRUN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5431A9F-CA95-4373-9724-76ACF696C6C1}"/>
              </a:ext>
            </a:extLst>
          </p:cNvPr>
          <p:cNvSpPr txBox="1"/>
          <p:nvPr/>
        </p:nvSpPr>
        <p:spPr>
          <a:xfrm>
            <a:off x="3219461" y="2355890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0070C0"/>
                </a:solidFill>
              </a:rPr>
              <a:t>BAC BLEU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245E09B-1273-4A6D-8FA1-D96199D975B5}"/>
              </a:ext>
            </a:extLst>
          </p:cNvPr>
          <p:cNvSpPr txBox="1"/>
          <p:nvPr/>
        </p:nvSpPr>
        <p:spPr>
          <a:xfrm>
            <a:off x="4829518" y="2352291"/>
            <a:ext cx="1264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 NOIR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406818E-C3E7-4CCA-B557-5F8F53A61527}"/>
              </a:ext>
            </a:extLst>
          </p:cNvPr>
          <p:cNvSpPr txBox="1"/>
          <p:nvPr/>
        </p:nvSpPr>
        <p:spPr>
          <a:xfrm>
            <a:off x="7842513" y="2379669"/>
            <a:ext cx="1637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kern="800" spc="-100" dirty="0">
                <a:solidFill>
                  <a:srgbClr val="00B050"/>
                </a:solidFill>
              </a:rPr>
              <a:t>CONSIGNABLE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260C9D5-5286-4275-904E-D0914C1015DD}"/>
              </a:ext>
            </a:extLst>
          </p:cNvPr>
          <p:cNvSpPr txBox="1"/>
          <p:nvPr/>
        </p:nvSpPr>
        <p:spPr>
          <a:xfrm>
            <a:off x="9491193" y="2379669"/>
            <a:ext cx="154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spc="-100" dirty="0">
                <a:solidFill>
                  <a:srgbClr val="FFFF00"/>
                </a:solidFill>
              </a:rPr>
              <a:t>RÉ-EMPLOYER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9564C3E-49E5-4B60-8294-D356936BF1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3828" y="278604"/>
            <a:ext cx="1477960" cy="146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6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1128</TotalTime>
  <Words>298</Words>
  <Application>Microsoft Office PowerPoint</Application>
  <PresentationFormat>Grand écran</PresentationFormat>
  <Paragraphs>117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Arial</vt:lpstr>
      <vt:lpstr>Gill Sans MT</vt:lpstr>
      <vt:lpstr>Galerie</vt:lpstr>
      <vt:lpstr>JEU DÉCOUVRE LE BON BAC</vt:lpstr>
      <vt:lpstr>À CHAQUE DIAPOSITIVE, DÉTERMINE DANS QUEL BAC OU À QUEL ENDROIT TU DOIS DÉPOSER L’OBJET QUE TU VERRAS</vt:lpstr>
      <vt:lpstr>Ustensiles de plastique</vt:lpstr>
      <vt:lpstr>Sac de petits fruits congelés</vt:lpstr>
      <vt:lpstr>Aérosol (fixatif pour cheveux)</vt:lpstr>
      <vt:lpstr>Opercule (couvercle) de yogourt</vt:lpstr>
      <vt:lpstr>Espadrilles trop petites</vt:lpstr>
      <vt:lpstr>Caisse de bières vides</vt:lpstr>
      <vt:lpstr>emballage cadeau en papier non métallique</vt:lpstr>
      <vt:lpstr>Cendre de poêle refroidies</vt:lpstr>
      <vt:lpstr>Bicyclette trop petite pour toi</vt:lpstr>
      <vt:lpstr>Vieilles ampoules ou vieux néons</vt:lpstr>
      <vt:lpstr>Emballage cadeau en papier métallique</vt:lpstr>
      <vt:lpstr>Papier hygiénique</vt:lpstr>
      <vt:lpstr>Os de poulet</vt:lpstr>
      <vt:lpstr>Bouteille vide de ketchup</vt:lpstr>
      <vt:lpstr>Tous les types de grains et de graines</vt:lpstr>
      <vt:lpstr>BRAVO !  Tu as atteint tous les niveaux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JEU DÉCOUVRE LE BON BAC</dc:title>
  <dc:creator>Janique Lachapelle</dc:creator>
  <cp:lastModifiedBy>Janique Lachapelle</cp:lastModifiedBy>
  <cp:revision>37</cp:revision>
  <cp:lastPrinted>2021-11-24T19:17:55Z</cp:lastPrinted>
  <dcterms:created xsi:type="dcterms:W3CDTF">2021-11-19T14:11:15Z</dcterms:created>
  <dcterms:modified xsi:type="dcterms:W3CDTF">2022-05-20T15:16:15Z</dcterms:modified>
</cp:coreProperties>
</file>